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2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CB0B24-3E8E-43BD-A3F4-8E611833816A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253F0D2B-EFB8-446B-9AFB-B549A87C34E9}">
      <dgm:prSet phldrT="[Text]" custT="1"/>
      <dgm:spPr/>
      <dgm:t>
        <a:bodyPr/>
        <a:lstStyle/>
        <a:p>
          <a:r>
            <a:rPr lang="en-US" sz="800" b="1" i="1" u="none" strike="noStrike" cap="none" baseline="0" dirty="0" err="1" smtClean="0">
              <a:solidFill>
                <a:schemeClr val="bg1"/>
              </a:solidFill>
              <a:latin typeface="Arial"/>
              <a:ea typeface="Arial"/>
              <a:cs typeface="Arial"/>
              <a:sym typeface="Arial"/>
              <a:rtl val="0"/>
            </a:rPr>
            <a:t>averageTwoImages</a:t>
          </a:r>
          <a:r>
            <a:rPr lang="en-US" sz="800" b="1" i="1" u="none" strike="noStrike" cap="none" baseline="0" dirty="0" smtClean="0">
              <a:solidFill>
                <a:schemeClr val="bg1"/>
              </a:solidFill>
              <a:latin typeface="Arial"/>
              <a:ea typeface="Arial"/>
              <a:cs typeface="Arial"/>
              <a:sym typeface="Arial"/>
              <a:rtl val="0"/>
            </a:rPr>
            <a:t>()</a:t>
          </a:r>
          <a:endParaRPr lang="en-US" sz="800" b="1" i="1" u="none" strike="noStrike" cap="none" baseline="0" dirty="0">
            <a:solidFill>
              <a:schemeClr val="bg1"/>
            </a:solidFill>
            <a:latin typeface="Arial"/>
            <a:ea typeface="Arial"/>
            <a:cs typeface="Arial"/>
            <a:sym typeface="Arial"/>
            <a:rtl val="0"/>
          </a:endParaRPr>
        </a:p>
      </dgm:t>
    </dgm:pt>
    <dgm:pt modelId="{369A651F-8093-42B5-ABDD-185CAF286A25}" type="parTrans" cxnId="{21F074C4-8CFB-4AE9-9A04-3C77D1D7041E}">
      <dgm:prSet/>
      <dgm:spPr/>
      <dgm:t>
        <a:bodyPr/>
        <a:lstStyle/>
        <a:p>
          <a:endParaRPr lang="en-US"/>
        </a:p>
      </dgm:t>
    </dgm:pt>
    <dgm:pt modelId="{BCDA94AA-0158-40BF-8949-0574C72432A1}" type="sibTrans" cxnId="{21F074C4-8CFB-4AE9-9A04-3C77D1D7041E}">
      <dgm:prSet/>
      <dgm:spPr/>
      <dgm:t>
        <a:bodyPr/>
        <a:lstStyle/>
        <a:p>
          <a:endParaRPr lang="en-US"/>
        </a:p>
      </dgm:t>
    </dgm:pt>
    <dgm:pt modelId="{7F69758E-9753-43F9-ADFD-754B5647046B}" type="pres">
      <dgm:prSet presAssocID="{ACCB0B24-3E8E-43BD-A3F4-8E611833816A}" presName="Name0" presStyleCnt="0">
        <dgm:presLayoutVars>
          <dgm:dir/>
          <dgm:animLvl val="lvl"/>
          <dgm:resizeHandles val="exact"/>
        </dgm:presLayoutVars>
      </dgm:prSet>
      <dgm:spPr/>
    </dgm:pt>
    <dgm:pt modelId="{C13E94E0-0B79-4B05-B907-BD11DB1F2481}" type="pres">
      <dgm:prSet presAssocID="{ACCB0B24-3E8E-43BD-A3F4-8E611833816A}" presName="dummy" presStyleCnt="0"/>
      <dgm:spPr/>
    </dgm:pt>
    <dgm:pt modelId="{47A5AD01-7BAD-4DC4-8AF7-6AE1984D0B64}" type="pres">
      <dgm:prSet presAssocID="{ACCB0B24-3E8E-43BD-A3F4-8E611833816A}" presName="linH" presStyleCnt="0"/>
      <dgm:spPr/>
    </dgm:pt>
    <dgm:pt modelId="{F01FDE6C-4019-4465-A062-6742D6C49113}" type="pres">
      <dgm:prSet presAssocID="{ACCB0B24-3E8E-43BD-A3F4-8E611833816A}" presName="padding1" presStyleCnt="0"/>
      <dgm:spPr/>
    </dgm:pt>
    <dgm:pt modelId="{495374CA-372A-4727-8BB4-0EFE7AD22AE1}" type="pres">
      <dgm:prSet presAssocID="{253F0D2B-EFB8-446B-9AFB-B549A87C34E9}" presName="linV" presStyleCnt="0"/>
      <dgm:spPr/>
    </dgm:pt>
    <dgm:pt modelId="{8CD87566-876C-43AE-8CCA-CAD9A54860E6}" type="pres">
      <dgm:prSet presAssocID="{253F0D2B-EFB8-446B-9AFB-B549A87C34E9}" presName="spVertical1" presStyleCnt="0"/>
      <dgm:spPr/>
    </dgm:pt>
    <dgm:pt modelId="{F27BB0A0-D719-4A6A-AA6C-02ED248BB51F}" type="pres">
      <dgm:prSet presAssocID="{253F0D2B-EFB8-446B-9AFB-B549A87C34E9}" presName="parTx" presStyleLbl="revTx" presStyleIdx="0" presStyleCnt="1" custScaleX="1633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90D4FC-7DC7-45CE-B318-A32DFA2F587A}" type="pres">
      <dgm:prSet presAssocID="{253F0D2B-EFB8-446B-9AFB-B549A87C34E9}" presName="spVertical2" presStyleCnt="0"/>
      <dgm:spPr/>
    </dgm:pt>
    <dgm:pt modelId="{AF1960DF-1D86-499C-8677-74ACDE6D9792}" type="pres">
      <dgm:prSet presAssocID="{253F0D2B-EFB8-446B-9AFB-B549A87C34E9}" presName="spVertical3" presStyleCnt="0"/>
      <dgm:spPr/>
    </dgm:pt>
    <dgm:pt modelId="{C2C5C894-B916-485A-9E5C-2DB9F4131EB8}" type="pres">
      <dgm:prSet presAssocID="{ACCB0B24-3E8E-43BD-A3F4-8E611833816A}" presName="padding2" presStyleCnt="0"/>
      <dgm:spPr/>
    </dgm:pt>
    <dgm:pt modelId="{74A1158E-20E4-4565-B44A-0DD9A38FCE12}" type="pres">
      <dgm:prSet presAssocID="{ACCB0B24-3E8E-43BD-A3F4-8E611833816A}" presName="negArrow" presStyleCnt="0"/>
      <dgm:spPr/>
    </dgm:pt>
    <dgm:pt modelId="{0A35DECD-A3F3-4CF7-A840-7E76B54CB65D}" type="pres">
      <dgm:prSet presAssocID="{ACCB0B24-3E8E-43BD-A3F4-8E611833816A}" presName="backgroundArrow" presStyleLbl="node1" presStyleIdx="0" presStyleCnt="1"/>
      <dgm:spPr>
        <a:solidFill>
          <a:schemeClr val="accent1">
            <a:hueOff val="0"/>
            <a:satOff val="0"/>
            <a:lumOff val="0"/>
          </a:schemeClr>
        </a:solidFill>
      </dgm:spPr>
    </dgm:pt>
  </dgm:ptLst>
  <dgm:cxnLst>
    <dgm:cxn modelId="{21F074C4-8CFB-4AE9-9A04-3C77D1D7041E}" srcId="{ACCB0B24-3E8E-43BD-A3F4-8E611833816A}" destId="{253F0D2B-EFB8-446B-9AFB-B549A87C34E9}" srcOrd="0" destOrd="0" parTransId="{369A651F-8093-42B5-ABDD-185CAF286A25}" sibTransId="{BCDA94AA-0158-40BF-8949-0574C72432A1}"/>
    <dgm:cxn modelId="{7A6CDA1B-D2DC-46E9-91FD-37C8C2346A84}" type="presOf" srcId="{253F0D2B-EFB8-446B-9AFB-B549A87C34E9}" destId="{F27BB0A0-D719-4A6A-AA6C-02ED248BB51F}" srcOrd="0" destOrd="0" presId="urn:microsoft.com/office/officeart/2005/8/layout/hProcess3"/>
    <dgm:cxn modelId="{5A5AC3C0-D855-41C5-A63A-EABC01EB6397}" type="presOf" srcId="{ACCB0B24-3E8E-43BD-A3F4-8E611833816A}" destId="{7F69758E-9753-43F9-ADFD-754B5647046B}" srcOrd="0" destOrd="0" presId="urn:microsoft.com/office/officeart/2005/8/layout/hProcess3"/>
    <dgm:cxn modelId="{628AB6FB-226C-4C8B-81FF-CFFE0CA88C4F}" type="presParOf" srcId="{7F69758E-9753-43F9-ADFD-754B5647046B}" destId="{C13E94E0-0B79-4B05-B907-BD11DB1F2481}" srcOrd="0" destOrd="0" presId="urn:microsoft.com/office/officeart/2005/8/layout/hProcess3"/>
    <dgm:cxn modelId="{74E715EB-137E-4BA6-92A8-F17281C0A4DC}" type="presParOf" srcId="{7F69758E-9753-43F9-ADFD-754B5647046B}" destId="{47A5AD01-7BAD-4DC4-8AF7-6AE1984D0B64}" srcOrd="1" destOrd="0" presId="urn:microsoft.com/office/officeart/2005/8/layout/hProcess3"/>
    <dgm:cxn modelId="{193033E9-0405-4E8D-BB00-7D0FF0675394}" type="presParOf" srcId="{47A5AD01-7BAD-4DC4-8AF7-6AE1984D0B64}" destId="{F01FDE6C-4019-4465-A062-6742D6C49113}" srcOrd="0" destOrd="0" presId="urn:microsoft.com/office/officeart/2005/8/layout/hProcess3"/>
    <dgm:cxn modelId="{BA12F847-18C4-4796-81E7-02982190CC67}" type="presParOf" srcId="{47A5AD01-7BAD-4DC4-8AF7-6AE1984D0B64}" destId="{495374CA-372A-4727-8BB4-0EFE7AD22AE1}" srcOrd="1" destOrd="0" presId="urn:microsoft.com/office/officeart/2005/8/layout/hProcess3"/>
    <dgm:cxn modelId="{1044FE05-6AC1-486E-AA30-59633CF2E947}" type="presParOf" srcId="{495374CA-372A-4727-8BB4-0EFE7AD22AE1}" destId="{8CD87566-876C-43AE-8CCA-CAD9A54860E6}" srcOrd="0" destOrd="0" presId="urn:microsoft.com/office/officeart/2005/8/layout/hProcess3"/>
    <dgm:cxn modelId="{D9D1B348-8F6C-425E-A760-F0E29E5B8F92}" type="presParOf" srcId="{495374CA-372A-4727-8BB4-0EFE7AD22AE1}" destId="{F27BB0A0-D719-4A6A-AA6C-02ED248BB51F}" srcOrd="1" destOrd="0" presId="urn:microsoft.com/office/officeart/2005/8/layout/hProcess3"/>
    <dgm:cxn modelId="{DCBB9BD3-4381-477C-96D2-A61EC871C24E}" type="presParOf" srcId="{495374CA-372A-4727-8BB4-0EFE7AD22AE1}" destId="{2E90D4FC-7DC7-45CE-B318-A32DFA2F587A}" srcOrd="2" destOrd="0" presId="urn:microsoft.com/office/officeart/2005/8/layout/hProcess3"/>
    <dgm:cxn modelId="{50B70D1C-C1A9-4E23-8826-EC95B9766A24}" type="presParOf" srcId="{495374CA-372A-4727-8BB4-0EFE7AD22AE1}" destId="{AF1960DF-1D86-499C-8677-74ACDE6D9792}" srcOrd="3" destOrd="0" presId="urn:microsoft.com/office/officeart/2005/8/layout/hProcess3"/>
    <dgm:cxn modelId="{3EF6B078-4C88-4E91-B1E4-AFA9E113093A}" type="presParOf" srcId="{47A5AD01-7BAD-4DC4-8AF7-6AE1984D0B64}" destId="{C2C5C894-B916-485A-9E5C-2DB9F4131EB8}" srcOrd="2" destOrd="0" presId="urn:microsoft.com/office/officeart/2005/8/layout/hProcess3"/>
    <dgm:cxn modelId="{C8588B38-8866-4BD3-B26F-B0237FF3313D}" type="presParOf" srcId="{47A5AD01-7BAD-4DC4-8AF7-6AE1984D0B64}" destId="{74A1158E-20E4-4565-B44A-0DD9A38FCE12}" srcOrd="3" destOrd="0" presId="urn:microsoft.com/office/officeart/2005/8/layout/hProcess3"/>
    <dgm:cxn modelId="{64FF00F4-952D-4A99-B02D-011F68D04BD9}" type="presParOf" srcId="{47A5AD01-7BAD-4DC4-8AF7-6AE1984D0B64}" destId="{0A35DECD-A3F3-4CF7-A840-7E76B54CB65D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5DECD-A3F3-4CF7-A840-7E76B54CB65D}">
      <dsp:nvSpPr>
        <dsp:cNvPr id="0" name=""/>
        <dsp:cNvSpPr/>
      </dsp:nvSpPr>
      <dsp:spPr>
        <a:xfrm>
          <a:off x="0" y="26"/>
          <a:ext cx="1296030" cy="510310"/>
        </a:xfrm>
        <a:prstGeom prst="rightArrow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7BB0A0-D719-4A6A-AA6C-02ED248BB51F}">
      <dsp:nvSpPr>
        <dsp:cNvPr id="0" name=""/>
        <dsp:cNvSpPr/>
      </dsp:nvSpPr>
      <dsp:spPr>
        <a:xfrm>
          <a:off x="103919" y="127603"/>
          <a:ext cx="1064519" cy="25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1280" rIns="0" bIns="812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i="1" u="none" strike="noStrike" kern="1200" cap="none" baseline="0" dirty="0" err="1" smtClean="0">
              <a:solidFill>
                <a:schemeClr val="bg1"/>
              </a:solidFill>
              <a:latin typeface="Arial"/>
              <a:ea typeface="Arial"/>
              <a:cs typeface="Arial"/>
              <a:sym typeface="Arial"/>
              <a:rtl val="0"/>
            </a:rPr>
            <a:t>averageTwoImages</a:t>
          </a:r>
          <a:r>
            <a:rPr lang="en-US" sz="800" b="1" i="1" u="none" strike="noStrike" kern="1200" cap="none" baseline="0" dirty="0" smtClean="0">
              <a:solidFill>
                <a:schemeClr val="bg1"/>
              </a:solidFill>
              <a:latin typeface="Arial"/>
              <a:ea typeface="Arial"/>
              <a:cs typeface="Arial"/>
              <a:sym typeface="Arial"/>
              <a:rtl val="0"/>
            </a:rPr>
            <a:t>()</a:t>
          </a:r>
          <a:endParaRPr lang="en-US" sz="800" b="1" i="1" u="none" strike="noStrike" kern="1200" cap="none" baseline="0" dirty="0">
            <a:solidFill>
              <a:schemeClr val="bg1"/>
            </a:solidFill>
            <a:latin typeface="Arial"/>
            <a:ea typeface="Arial"/>
            <a:cs typeface="Arial"/>
            <a:sym typeface="Arial"/>
            <a:rtl val="0"/>
          </a:endParaRPr>
        </a:p>
      </dsp:txBody>
      <dsp:txXfrm>
        <a:off x="103919" y="127603"/>
        <a:ext cx="1064519" cy="255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181616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727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270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809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067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715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742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954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316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20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680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651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521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40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287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511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88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05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0" y="1200150"/>
            <a:ext cx="9144000" cy="2743199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9"/>
          <p:cNvGrpSpPr/>
          <p:nvPr/>
        </p:nvGrpSpPr>
        <p:grpSpPr>
          <a:xfrm>
            <a:off x="0" y="-1078"/>
            <a:ext cx="1827407" cy="5144627"/>
            <a:chOff x="0" y="-1438"/>
            <a:chExt cx="798029" cy="6859503"/>
          </a:xfrm>
        </p:grpSpPr>
        <p:sp>
          <p:nvSpPr>
            <p:cNvPr id="10" name="Shape 10"/>
            <p:cNvSpPr/>
            <p:nvPr/>
          </p:nvSpPr>
          <p:spPr>
            <a:xfrm>
              <a:off x="0" y="-1438"/>
              <a:ext cx="798029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0" y="0"/>
              <a:ext cx="399014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2" name="Shape 12"/>
          <p:cNvGrpSpPr/>
          <p:nvPr/>
        </p:nvGrpSpPr>
        <p:grpSpPr>
          <a:xfrm flipH="1">
            <a:off x="7316591" y="0"/>
            <a:ext cx="1827407" cy="5144627"/>
            <a:chOff x="0" y="-1438"/>
            <a:chExt cx="798029" cy="6859503"/>
          </a:xfrm>
        </p:grpSpPr>
        <p:sp>
          <p:nvSpPr>
            <p:cNvPr id="13" name="Shape 13"/>
            <p:cNvSpPr/>
            <p:nvPr/>
          </p:nvSpPr>
          <p:spPr>
            <a:xfrm>
              <a:off x="0" y="-1438"/>
              <a:ext cx="798029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0" y="0"/>
              <a:ext cx="399014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1568184"/>
            <a:ext cx="7772400" cy="123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85800" y="2914650"/>
            <a:ext cx="7772400" cy="65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-1078"/>
            <a:ext cx="9144000" cy="11441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19" name="Shape 19"/>
          <p:cNvGrpSpPr/>
          <p:nvPr/>
        </p:nvGrpSpPr>
        <p:grpSpPr>
          <a:xfrm>
            <a:off x="0" y="-1078"/>
            <a:ext cx="649180" cy="5144627"/>
            <a:chOff x="0" y="-1438"/>
            <a:chExt cx="649180" cy="6859503"/>
          </a:xfrm>
        </p:grpSpPr>
        <p:sp>
          <p:nvSpPr>
            <p:cNvPr id="20" name="Shape 20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6378">
                <a:alpha val="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2" name="Shape 22"/>
          <p:cNvGrpSpPr/>
          <p:nvPr/>
        </p:nvGrpSpPr>
        <p:grpSpPr>
          <a:xfrm flipH="1">
            <a:off x="8494493" y="0"/>
            <a:ext cx="649180" cy="5144627"/>
            <a:chOff x="0" y="-1438"/>
            <a:chExt cx="649180" cy="6859503"/>
          </a:xfrm>
        </p:grpSpPr>
        <p:sp>
          <p:nvSpPr>
            <p:cNvPr id="23" name="Shape 23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6378">
                <a:alpha val="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5" name="Shape 25"/>
          <p:cNvSpPr/>
          <p:nvPr/>
        </p:nvSpPr>
        <p:spPr>
          <a:xfrm>
            <a:off x="0" y="4743450"/>
            <a:ext cx="9144000" cy="4010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-1078"/>
            <a:ext cx="9144000" cy="11441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30" name="Shape 30"/>
          <p:cNvGrpSpPr/>
          <p:nvPr/>
        </p:nvGrpSpPr>
        <p:grpSpPr>
          <a:xfrm>
            <a:off x="0" y="-1078"/>
            <a:ext cx="649180" cy="5144627"/>
            <a:chOff x="0" y="-1438"/>
            <a:chExt cx="649180" cy="6859503"/>
          </a:xfrm>
        </p:grpSpPr>
        <p:sp>
          <p:nvSpPr>
            <p:cNvPr id="31" name="Shape 31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" name="Shape 33"/>
          <p:cNvGrpSpPr/>
          <p:nvPr/>
        </p:nvGrpSpPr>
        <p:grpSpPr>
          <a:xfrm flipH="1">
            <a:off x="8494493" y="0"/>
            <a:ext cx="649180" cy="5144627"/>
            <a:chOff x="0" y="-1438"/>
            <a:chExt cx="649180" cy="6859503"/>
          </a:xfrm>
        </p:grpSpPr>
        <p:sp>
          <p:nvSpPr>
            <p:cNvPr id="34" name="Shape 34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6378">
                <a:alpha val="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6" name="Shape 36"/>
          <p:cNvSpPr/>
          <p:nvPr/>
        </p:nvSpPr>
        <p:spPr>
          <a:xfrm>
            <a:off x="0" y="4743450"/>
            <a:ext cx="9144000" cy="4010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-1078"/>
            <a:ext cx="9144000" cy="11441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0" y="-1078"/>
            <a:ext cx="649180" cy="5144627"/>
            <a:chOff x="0" y="-1438"/>
            <a:chExt cx="649180" cy="6859503"/>
          </a:xfrm>
        </p:grpSpPr>
        <p:sp>
          <p:nvSpPr>
            <p:cNvPr id="43" name="Shape 43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" name="Shape 45"/>
          <p:cNvGrpSpPr/>
          <p:nvPr/>
        </p:nvGrpSpPr>
        <p:grpSpPr>
          <a:xfrm flipH="1">
            <a:off x="8494493" y="0"/>
            <a:ext cx="649180" cy="5144627"/>
            <a:chOff x="0" y="-1438"/>
            <a:chExt cx="649180" cy="6859503"/>
          </a:xfrm>
        </p:grpSpPr>
        <p:sp>
          <p:nvSpPr>
            <p:cNvPr id="46" name="Shape 46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8" name="Shape 48"/>
          <p:cNvSpPr/>
          <p:nvPr/>
        </p:nvSpPr>
        <p:spPr>
          <a:xfrm>
            <a:off x="0" y="4743450"/>
            <a:ext cx="9144000" cy="4010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-1078"/>
            <a:ext cx="9144000" cy="11441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52" name="Shape 52"/>
          <p:cNvGrpSpPr/>
          <p:nvPr/>
        </p:nvGrpSpPr>
        <p:grpSpPr>
          <a:xfrm>
            <a:off x="0" y="-1078"/>
            <a:ext cx="649180" cy="5144627"/>
            <a:chOff x="0" y="-1438"/>
            <a:chExt cx="649180" cy="6859503"/>
          </a:xfrm>
        </p:grpSpPr>
        <p:sp>
          <p:nvSpPr>
            <p:cNvPr id="53" name="Shape 53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" name="Shape 55"/>
          <p:cNvGrpSpPr/>
          <p:nvPr/>
        </p:nvGrpSpPr>
        <p:grpSpPr>
          <a:xfrm flipH="1">
            <a:off x="8494493" y="0"/>
            <a:ext cx="649180" cy="5144627"/>
            <a:chOff x="0" y="-1438"/>
            <a:chExt cx="649180" cy="6859503"/>
          </a:xfrm>
        </p:grpSpPr>
        <p:sp>
          <p:nvSpPr>
            <p:cNvPr id="56" name="Shape 56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" name="Shape 58"/>
          <p:cNvSpPr/>
          <p:nvPr/>
        </p:nvSpPr>
        <p:spPr>
          <a:xfrm>
            <a:off x="0" y="4743450"/>
            <a:ext cx="9144000" cy="4010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  <a:defRPr sz="1800">
                <a:solidFill>
                  <a:schemeClr val="lt2"/>
                </a:solidFill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urier New"/>
              <a:buChar char="o"/>
              <a:defRPr sz="1800">
                <a:solidFill>
                  <a:schemeClr val="lt2"/>
                </a:solidFill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Wingdings"/>
              <a:buChar char="§"/>
              <a:defRPr sz="1800">
                <a:solidFill>
                  <a:schemeClr val="lt2"/>
                </a:solidFill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  <a:defRPr sz="1800">
                <a:solidFill>
                  <a:schemeClr val="lt2"/>
                </a:solidFill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urier New"/>
              <a:buChar char="o"/>
              <a:defRPr sz="1800">
                <a:solidFill>
                  <a:schemeClr val="lt2"/>
                </a:solidFill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Wingdings"/>
              <a:buChar char="§"/>
              <a:defRPr sz="1800">
                <a:solidFill>
                  <a:schemeClr val="lt2"/>
                </a:solidFill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  <a:defRPr sz="1800">
                <a:solidFill>
                  <a:schemeClr val="lt2"/>
                </a:solidFill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urier New"/>
              <a:buChar char="o"/>
              <a:defRPr sz="1800">
                <a:solidFill>
                  <a:schemeClr val="lt2"/>
                </a:solidFill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Wingdings"/>
              <a:buChar char="§"/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-1078"/>
            <a:ext cx="9144000" cy="11441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2" name="Shape 62"/>
          <p:cNvGrpSpPr/>
          <p:nvPr/>
        </p:nvGrpSpPr>
        <p:grpSpPr>
          <a:xfrm>
            <a:off x="0" y="-1078"/>
            <a:ext cx="649180" cy="5144627"/>
            <a:chOff x="0" y="-1438"/>
            <a:chExt cx="649180" cy="6859503"/>
          </a:xfrm>
        </p:grpSpPr>
        <p:sp>
          <p:nvSpPr>
            <p:cNvPr id="63" name="Shape 63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5" name="Shape 65"/>
          <p:cNvGrpSpPr/>
          <p:nvPr/>
        </p:nvGrpSpPr>
        <p:grpSpPr>
          <a:xfrm flipH="1">
            <a:off x="8494493" y="0"/>
            <a:ext cx="649180" cy="5144627"/>
            <a:chOff x="0" y="-1438"/>
            <a:chExt cx="649180" cy="6859503"/>
          </a:xfrm>
        </p:grpSpPr>
        <p:sp>
          <p:nvSpPr>
            <p:cNvPr id="66" name="Shape 66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8" name="Shape 68"/>
          <p:cNvSpPr/>
          <p:nvPr/>
        </p:nvSpPr>
        <p:spPr>
          <a:xfrm>
            <a:off x="0" y="4743450"/>
            <a:ext cx="9144000" cy="4010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algn="l" rtl="0">
              <a:spcBef>
                <a:spcPts val="480"/>
              </a:spcBef>
              <a:buClr>
                <a:schemeClr val="lt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algn="l" rtl="0">
              <a:spcBef>
                <a:spcPts val="480"/>
              </a:spcBef>
              <a:buClr>
                <a:schemeClr val="lt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ieu@gatec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s6475.wordpress.com/2015-fall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synth.net/view.aspx?cid=072aa005-7616-4621-81f6-36ea2f7cc0c9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hyperlink" Target="https://drive.google.com/file/d/0B-9-oKYR8vK2dG16QmlJN2tGekE/view?usp=shari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synth.net/preview/view/e905a76e-77e6-4eba-b9d8-c4980d1888e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photosynth.net/preview/view/44352e32-ef60-488e-a7d5-6632d61a8777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hyperlink" Target="http://imgur.com/Ddk25j3" TargetMode="External"/><Relationship Id="rId2" Type="http://schemas.openxmlformats.org/officeDocument/2006/relationships/notesSlide" Target="../notesSlides/notesSlide13.xml"/><Relationship Id="rId16" Type="http://schemas.openxmlformats.org/officeDocument/2006/relationships/hyperlink" Target="http://imgur.com/qpkGRqf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hyperlink" Target="http://imgur.com/hbkTQ8k" TargetMode="External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12" Type="http://schemas.openxmlformats.org/officeDocument/2006/relationships/image" Target="../media/image6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0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imgur.com/a/HU38L" TargetMode="External"/><Relationship Id="rId3" Type="http://schemas.openxmlformats.org/officeDocument/2006/relationships/image" Target="../media/image62.jpeg"/><Relationship Id="rId7" Type="http://schemas.openxmlformats.org/officeDocument/2006/relationships/hyperlink" Target="http://imgur.com/a/rwqgX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gur.com/a/jXbl0" TargetMode="External"/><Relationship Id="rId5" Type="http://schemas.openxmlformats.org/officeDocument/2006/relationships/hyperlink" Target="http://imgur.com/a/AlMp2" TargetMode="External"/><Relationship Id="rId4" Type="http://schemas.openxmlformats.org/officeDocument/2006/relationships/image" Target="../media/image63.jpeg"/><Relationship Id="rId9" Type="http://schemas.openxmlformats.org/officeDocument/2006/relationships/hyperlink" Target="https://drive.google.com/folderview?id=0B-9-oKYR8vK2TUd0LVZhdkx2TDA&amp;usp=sharing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685800" y="606847"/>
            <a:ext cx="7772400" cy="2390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Georgia Tech's </a:t>
            </a:r>
            <a:br>
              <a:rPr lang="en" sz="3600" dirty="0"/>
            </a:br>
            <a:r>
              <a:rPr lang="en" sz="3600" dirty="0"/>
              <a:t>Computational Photography Class </a:t>
            </a:r>
          </a:p>
          <a:p>
            <a:pPr>
              <a:spcBef>
                <a:spcPts val="0"/>
              </a:spcBef>
              <a:buNone/>
            </a:pPr>
            <a:r>
              <a:rPr lang="en" sz="3600" dirty="0"/>
              <a:t>Portfolio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subTitle" idx="1"/>
          </p:nvPr>
        </p:nvSpPr>
        <p:spPr>
          <a:xfrm>
            <a:off x="685800" y="2992620"/>
            <a:ext cx="7772400" cy="106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Hieu Nguyen</a:t>
            </a:r>
            <a:endParaRPr lang="en" dirty="0"/>
          </a:p>
          <a:p>
            <a:pPr rtl="0">
              <a:spcBef>
                <a:spcPts val="0"/>
              </a:spcBef>
              <a:buNone/>
            </a:pPr>
            <a:r>
              <a:rPr lang="en" u="sng" dirty="0" smtClean="0">
                <a:solidFill>
                  <a:schemeClr val="hlink"/>
                </a:solidFill>
                <a:hlinkClick r:id="rId3"/>
              </a:rPr>
              <a:t>hieu@gatech.edu</a:t>
            </a:r>
            <a:endParaRPr lang="en" dirty="0"/>
          </a:p>
        </p:txBody>
      </p:sp>
      <p:sp>
        <p:nvSpPr>
          <p:cNvPr id="75" name="Shape 75"/>
          <p:cNvSpPr txBox="1"/>
          <p:nvPr/>
        </p:nvSpPr>
        <p:spPr>
          <a:xfrm>
            <a:off x="5113800" y="4880525"/>
            <a:ext cx="4030200" cy="36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https://cs6475.wordpress.com/2015-fall/</a:t>
            </a:r>
          </a:p>
          <a:p>
            <a:pPr lvl="0" algn="r" rtl="0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Assignment #9: HDR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292" y="1372825"/>
            <a:ext cx="1714500" cy="1143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6977" y="1372825"/>
            <a:ext cx="1714500" cy="114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662" y="1372825"/>
            <a:ext cx="1714500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8347" y="1372825"/>
            <a:ext cx="1714500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9032" y="1372825"/>
            <a:ext cx="1714500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499" y="2695231"/>
            <a:ext cx="3429000" cy="2286000"/>
          </a:xfrm>
          <a:prstGeom prst="rect">
            <a:avLst/>
          </a:prstGeom>
        </p:spPr>
      </p:pic>
      <p:sp>
        <p:nvSpPr>
          <p:cNvPr id="10" name="Shape 82"/>
          <p:cNvSpPr txBox="1"/>
          <p:nvPr/>
        </p:nvSpPr>
        <p:spPr>
          <a:xfrm>
            <a:off x="478814" y="1037581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1/125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11" name="Shape 82"/>
          <p:cNvSpPr txBox="1"/>
          <p:nvPr/>
        </p:nvSpPr>
        <p:spPr>
          <a:xfrm>
            <a:off x="2239499" y="1037581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1/50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12" name="Shape 82"/>
          <p:cNvSpPr txBox="1"/>
          <p:nvPr/>
        </p:nvSpPr>
        <p:spPr>
          <a:xfrm>
            <a:off x="4000184" y="1037581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1/15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13" name="Shape 82"/>
          <p:cNvSpPr txBox="1"/>
          <p:nvPr/>
        </p:nvSpPr>
        <p:spPr>
          <a:xfrm>
            <a:off x="5757656" y="1037581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1/5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14" name="Shape 82"/>
          <p:cNvSpPr txBox="1"/>
          <p:nvPr/>
        </p:nvSpPr>
        <p:spPr>
          <a:xfrm>
            <a:off x="7521554" y="1037581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1/2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15" name="Shape 82"/>
          <p:cNvSpPr txBox="1"/>
          <p:nvPr/>
        </p:nvSpPr>
        <p:spPr>
          <a:xfrm>
            <a:off x="1795273" y="2987947"/>
            <a:ext cx="1129455" cy="1176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High Dynamic Range Output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16" name="Shape 82"/>
          <p:cNvSpPr txBox="1"/>
          <p:nvPr/>
        </p:nvSpPr>
        <p:spPr>
          <a:xfrm>
            <a:off x="5189541" y="708580"/>
            <a:ext cx="3461468" cy="3830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Input Images with varying shutter speeds</a:t>
            </a:r>
            <a:endParaRPr lang="en" dirty="0">
              <a:solidFill>
                <a:srgbClr val="D9D9D9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110624" y="205975"/>
            <a:ext cx="85761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Assignment #10: Pictures of Space (1)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563169" y="1131534"/>
            <a:ext cx="1774683" cy="7767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CCCCCC"/>
                </a:solidFill>
                <a:hlinkClick r:id="rId3"/>
              </a:rPr>
              <a:t>Legacy Photosynth </a:t>
            </a:r>
            <a:r>
              <a:rPr lang="en" dirty="0" smtClean="0">
                <a:solidFill>
                  <a:srgbClr val="CCCCCC"/>
                </a:solidFill>
              </a:rPr>
              <a:t>of Austin Skyline, 29 photos.</a:t>
            </a:r>
            <a:endParaRPr lang="en" dirty="0">
              <a:solidFill>
                <a:srgbClr val="CCCCCC"/>
              </a:solidFill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3966896" y="4708186"/>
            <a:ext cx="5063689" cy="22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CCCCCC"/>
                </a:solidFill>
                <a:hlinkClick r:id="rId4"/>
              </a:rPr>
              <a:t>Panorama</a:t>
            </a:r>
            <a:r>
              <a:rPr lang="en" dirty="0">
                <a:solidFill>
                  <a:srgbClr val="CCCCCC"/>
                </a:solidFill>
              </a:rPr>
              <a:t> </a:t>
            </a:r>
            <a:r>
              <a:rPr lang="en" dirty="0" smtClean="0">
                <a:solidFill>
                  <a:srgbClr val="CCCCCC"/>
                </a:solidFill>
              </a:rPr>
              <a:t>at Doug Sahm Hill, 23 photos. Microsoft ICE.</a:t>
            </a:r>
            <a:endParaRPr lang="en" dirty="0">
              <a:solidFill>
                <a:srgbClr val="CCCCCC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852" y="1098552"/>
            <a:ext cx="4462084" cy="2286000"/>
          </a:xfrm>
          <a:prstGeom prst="rect">
            <a:avLst/>
          </a:prstGeom>
        </p:spPr>
      </p:pic>
      <p:pic>
        <p:nvPicPr>
          <p:cNvPr id="8" name="Shape 72"/>
          <p:cNvPicPr preferRelativeResize="0"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065" y="3530009"/>
            <a:ext cx="8235659" cy="117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229125" y="205975"/>
            <a:ext cx="8457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Assignment #10: Pictures of Space (2)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284507" y="3519377"/>
            <a:ext cx="3541889" cy="789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CCCCCC"/>
                </a:solidFill>
                <a:hlinkClick r:id="rId3"/>
              </a:rPr>
              <a:t>Photosynth 3D</a:t>
            </a:r>
            <a:r>
              <a:rPr lang="en" dirty="0" smtClean="0">
                <a:solidFill>
                  <a:srgbClr val="CCCCCC"/>
                </a:solidFill>
              </a:rPr>
              <a:t> of HOPE Outdoor Gallery, 21 photos.</a:t>
            </a:r>
            <a:endParaRPr lang="en" dirty="0">
              <a:solidFill>
                <a:srgbClr val="CCCCCC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dirty="0">
              <a:solidFill>
                <a:srgbClr val="CCCCCC"/>
              </a:solidFill>
            </a:endParaRPr>
          </a:p>
        </p:txBody>
      </p:sp>
      <p:sp>
        <p:nvSpPr>
          <p:cNvPr id="5" name="Shape 159"/>
          <p:cNvSpPr txBox="1"/>
          <p:nvPr/>
        </p:nvSpPr>
        <p:spPr>
          <a:xfrm>
            <a:off x="4281704" y="4516846"/>
            <a:ext cx="4205112" cy="4010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CCCCCC"/>
                </a:solidFill>
                <a:hlinkClick r:id="rId4"/>
              </a:rPr>
              <a:t>Photosynth 3D</a:t>
            </a:r>
            <a:r>
              <a:rPr lang="en" dirty="0" smtClean="0">
                <a:solidFill>
                  <a:srgbClr val="CCCCCC"/>
                </a:solidFill>
              </a:rPr>
              <a:t> at Mount Bonnell, 22 photos.</a:t>
            </a:r>
            <a:endParaRPr lang="en" dirty="0">
              <a:solidFill>
                <a:srgbClr val="CCCCCC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dirty="0">
              <a:solidFill>
                <a:srgbClr val="CCCCC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626" y="1233377"/>
            <a:ext cx="3411653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860" y="1773646"/>
            <a:ext cx="4876800" cy="27432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Assignment #11: Video Textures</a:t>
            </a:r>
          </a:p>
        </p:txBody>
      </p:sp>
      <p:sp>
        <p:nvSpPr>
          <p:cNvPr id="4" name="Shape 159"/>
          <p:cNvSpPr txBox="1"/>
          <p:nvPr/>
        </p:nvSpPr>
        <p:spPr>
          <a:xfrm>
            <a:off x="234889" y="1081098"/>
            <a:ext cx="821279" cy="322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CCCCCC"/>
                </a:solidFill>
              </a:rPr>
              <a:t>Inputs:</a:t>
            </a:r>
            <a:endParaRPr lang="en" dirty="0">
              <a:solidFill>
                <a:srgbClr val="CCCCCC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dirty="0">
              <a:solidFill>
                <a:srgbClr val="CCCCCC"/>
              </a:solidFill>
            </a:endParaRPr>
          </a:p>
        </p:txBody>
      </p:sp>
      <p:sp>
        <p:nvSpPr>
          <p:cNvPr id="5" name="Shape 159"/>
          <p:cNvSpPr txBox="1"/>
          <p:nvPr/>
        </p:nvSpPr>
        <p:spPr>
          <a:xfrm>
            <a:off x="5462563" y="1059833"/>
            <a:ext cx="909884" cy="322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CCCCCC"/>
                </a:solidFill>
              </a:rPr>
              <a:t>Outputs:</a:t>
            </a:r>
            <a:endParaRPr lang="en" dirty="0">
              <a:solidFill>
                <a:srgbClr val="CCCCCC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dirty="0">
              <a:solidFill>
                <a:srgbClr val="CCCCCC"/>
              </a:solidFill>
            </a:endParaRPr>
          </a:p>
        </p:txBody>
      </p:sp>
      <p:sp>
        <p:nvSpPr>
          <p:cNvPr id="6" name="Shape 159"/>
          <p:cNvSpPr txBox="1"/>
          <p:nvPr/>
        </p:nvSpPr>
        <p:spPr>
          <a:xfrm>
            <a:off x="6962239" y="1081098"/>
            <a:ext cx="821279" cy="322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CCCCCC"/>
                </a:solidFill>
              </a:rPr>
              <a:t>GIFs:</a:t>
            </a:r>
            <a:endParaRPr lang="en" dirty="0">
              <a:solidFill>
                <a:srgbClr val="CCCCCC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dirty="0">
              <a:solidFill>
                <a:srgbClr val="CCCCCC"/>
              </a:solidFill>
            </a:endParaRPr>
          </a:p>
        </p:txBody>
      </p:sp>
      <p:pic>
        <p:nvPicPr>
          <p:cNvPr id="7" name="Picture 6" descr="D:\GitHub\computational-photography\assignments\hw11\videos\slow_face\frame00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631" y="1495646"/>
            <a:ext cx="161860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D:\GitHub\computational-photography\assignments\hw11\videos\slow_face\frame00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2808" y="1495646"/>
            <a:ext cx="161860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D:\GitHub\computational-photography\assignments\hw11\videos\slow_face\frame010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2985" y="1495646"/>
            <a:ext cx="161860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D:\GitHub\computational-photography\assignments\hw11\videos\slow_guys4\frame000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631" y="2707532"/>
            <a:ext cx="161860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D:\GitHub\computational-photography\assignments\hw11\videos\slow_guys4\frame020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2808" y="2701539"/>
            <a:ext cx="161860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D:\GitHub\computational-photography\assignments\hw11\videos\slow_guys4\frame026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2985" y="2700382"/>
            <a:ext cx="161860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D:\GitHub\computational-photography\assignments\hw11\videos\slow_face2\frame000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796" y="3919418"/>
            <a:ext cx="161860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D:\GitHub\computational-photography\assignments\hw11\videos\slow_face2\frame001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2808" y="3919418"/>
            <a:ext cx="161860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D:\GitHub\computational-photography\assignments\hw11\videos\slow_face2\frame015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2985" y="3919418"/>
            <a:ext cx="161860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D:\GitHub\computational-photography\assignments\hw11\videos\out\slow_facediff3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154" y="149163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D:\GitHub\computational-photography\assignments\hw11\videos\out\slow_guys4diff3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154" y="270038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D:\GitHub\computational-photography\assignments\hw11\videos\out\slow_face2diff3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154" y="391941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159"/>
          <p:cNvSpPr txBox="1"/>
          <p:nvPr/>
        </p:nvSpPr>
        <p:spPr>
          <a:xfrm>
            <a:off x="6962239" y="1491637"/>
            <a:ext cx="1360482" cy="322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solidFill>
                  <a:srgbClr val="CCCCCC"/>
                </a:solidFill>
                <a:hlinkClick r:id="rId15"/>
              </a:rPr>
              <a:t>a</a:t>
            </a:r>
            <a:r>
              <a:rPr lang="en-US" dirty="0" smtClean="0">
                <a:solidFill>
                  <a:srgbClr val="CCCCCC"/>
                </a:solidFill>
                <a:hlinkClick r:id="rId15"/>
              </a:rPr>
              <a:t>lpha=2.5E6</a:t>
            </a:r>
            <a:endParaRPr lang="en" dirty="0">
              <a:solidFill>
                <a:srgbClr val="CCCCCC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dirty="0">
              <a:solidFill>
                <a:srgbClr val="CCCCCC"/>
              </a:solidFill>
            </a:endParaRPr>
          </a:p>
        </p:txBody>
      </p:sp>
      <p:sp>
        <p:nvSpPr>
          <p:cNvPr id="22" name="Shape 159"/>
          <p:cNvSpPr txBox="1"/>
          <p:nvPr/>
        </p:nvSpPr>
        <p:spPr>
          <a:xfrm>
            <a:off x="6962239" y="2648819"/>
            <a:ext cx="1360482" cy="322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CCCCCC"/>
                </a:solidFill>
                <a:hlinkClick r:id="rId16"/>
              </a:rPr>
              <a:t>alpha=1.5E6</a:t>
            </a:r>
            <a:endParaRPr lang="en" dirty="0">
              <a:solidFill>
                <a:srgbClr val="CCCCCC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dirty="0">
              <a:solidFill>
                <a:srgbClr val="CCCCCC"/>
              </a:solidFill>
            </a:endParaRPr>
          </a:p>
        </p:txBody>
      </p:sp>
      <p:sp>
        <p:nvSpPr>
          <p:cNvPr id="23" name="Shape 159"/>
          <p:cNvSpPr txBox="1"/>
          <p:nvPr/>
        </p:nvSpPr>
        <p:spPr>
          <a:xfrm>
            <a:off x="6962239" y="3919418"/>
            <a:ext cx="1360482" cy="322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CCCCCC"/>
                </a:solidFill>
                <a:hlinkClick r:id="rId17"/>
              </a:rPr>
              <a:t>alpha=1.5E6</a:t>
            </a:r>
            <a:endParaRPr lang="en" dirty="0">
              <a:solidFill>
                <a:srgbClr val="CCCCCC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Final Project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134457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600" dirty="0" smtClean="0"/>
              <a:t>The goal of this solo project was to computationally combine bokeh and panoramic photography to achieve a bokeh panorama, also known as the Brenizer Method. </a:t>
            </a:r>
            <a:r>
              <a:rPr lang="en" sz="1600" dirty="0" smtClean="0"/>
              <a:t>This technique utilizes panoramic stitching to create stunning portraits with a shallow depth of field and wide angle of view</a:t>
            </a:r>
            <a:r>
              <a:rPr lang="en" sz="1600" dirty="0"/>
              <a:t>.</a:t>
            </a:r>
            <a:r>
              <a:rPr lang="en-US" sz="1600" dirty="0"/>
              <a:t> The final result looks like a picture taken with a very large sensor and/or a very fast lens (aperture &lt; f/1).</a:t>
            </a:r>
          </a:p>
          <a:p>
            <a:pPr>
              <a:buNone/>
            </a:pPr>
            <a:r>
              <a:rPr lang="en" sz="1600" dirty="0" smtClean="0"/>
              <a:t> </a:t>
            </a:r>
            <a:endParaRPr lang="en" sz="1600" dirty="0"/>
          </a:p>
        </p:txBody>
      </p:sp>
      <p:sp>
        <p:nvSpPr>
          <p:cNvPr id="11" name="Shape 64"/>
          <p:cNvSpPr>
            <a:spLocks/>
          </p:cNvSpPr>
          <p:nvPr/>
        </p:nvSpPr>
        <p:spPr>
          <a:xfrm>
            <a:off x="667509" y="2937776"/>
            <a:ext cx="685800" cy="457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1000" dirty="0"/>
              <a:t>Input</a:t>
            </a:r>
          </a:p>
        </p:txBody>
      </p:sp>
      <p:sp>
        <p:nvSpPr>
          <p:cNvPr id="12" name="Shape 65"/>
          <p:cNvSpPr/>
          <p:nvPr/>
        </p:nvSpPr>
        <p:spPr>
          <a:xfrm>
            <a:off x="1810509" y="2937776"/>
            <a:ext cx="685800" cy="457200"/>
          </a:xfrm>
          <a:prstGeom prst="rect">
            <a:avLst/>
          </a:prstGeom>
          <a:solidFill>
            <a:srgbClr val="FFFF00"/>
          </a:solidFill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 smtClean="0"/>
              <a:t>Stitch</a:t>
            </a:r>
            <a:endParaRPr lang="en" sz="1000" dirty="0"/>
          </a:p>
        </p:txBody>
      </p:sp>
      <p:sp>
        <p:nvSpPr>
          <p:cNvPr id="13" name="Shape 66"/>
          <p:cNvSpPr/>
          <p:nvPr/>
        </p:nvSpPr>
        <p:spPr>
          <a:xfrm>
            <a:off x="2953509" y="2937776"/>
            <a:ext cx="685800" cy="457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 smtClean="0"/>
              <a:t>Crop</a:t>
            </a:r>
            <a:endParaRPr lang="en" sz="1000" dirty="0"/>
          </a:p>
        </p:txBody>
      </p:sp>
      <p:sp>
        <p:nvSpPr>
          <p:cNvPr id="14" name="Shape 68"/>
          <p:cNvSpPr/>
          <p:nvPr/>
        </p:nvSpPr>
        <p:spPr>
          <a:xfrm>
            <a:off x="4096509" y="2937776"/>
            <a:ext cx="685800" cy="457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/>
              <a:t>Output</a:t>
            </a:r>
          </a:p>
        </p:txBody>
      </p:sp>
      <p:cxnSp>
        <p:nvCxnSpPr>
          <p:cNvPr id="15" name="Shape 69"/>
          <p:cNvCxnSpPr/>
          <p:nvPr/>
        </p:nvCxnSpPr>
        <p:spPr>
          <a:xfrm>
            <a:off x="1353309" y="3159786"/>
            <a:ext cx="457200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" name="Shape 159"/>
          <p:cNvSpPr txBox="1"/>
          <p:nvPr/>
        </p:nvSpPr>
        <p:spPr>
          <a:xfrm>
            <a:off x="457200" y="2544727"/>
            <a:ext cx="984311" cy="322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CCCCCC"/>
                </a:solidFill>
              </a:rPr>
              <a:t>Process:</a:t>
            </a:r>
            <a:endParaRPr lang="en" dirty="0">
              <a:solidFill>
                <a:srgbClr val="CCCCCC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dirty="0">
              <a:solidFill>
                <a:srgbClr val="CCCCCC"/>
              </a:solidFill>
            </a:endParaRPr>
          </a:p>
        </p:txBody>
      </p:sp>
      <p:cxnSp>
        <p:nvCxnSpPr>
          <p:cNvPr id="20" name="Shape 69"/>
          <p:cNvCxnSpPr/>
          <p:nvPr/>
        </p:nvCxnSpPr>
        <p:spPr>
          <a:xfrm>
            <a:off x="3639309" y="3166376"/>
            <a:ext cx="457200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9"/>
          <p:cNvCxnSpPr/>
          <p:nvPr/>
        </p:nvCxnSpPr>
        <p:spPr>
          <a:xfrm>
            <a:off x="2496309" y="3166376"/>
            <a:ext cx="457200" cy="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6216" y="2705987"/>
            <a:ext cx="3460414" cy="2286000"/>
          </a:xfrm>
          <a:prstGeom prst="rect">
            <a:avLst/>
          </a:prstGeom>
        </p:spPr>
      </p:pic>
      <p:cxnSp>
        <p:nvCxnSpPr>
          <p:cNvPr id="25" name="Straight Connector 24"/>
          <p:cNvCxnSpPr>
            <a:stCxn id="12" idx="2"/>
            <a:endCxn id="22" idx="1"/>
          </p:cNvCxnSpPr>
          <p:nvPr/>
        </p:nvCxnSpPr>
        <p:spPr>
          <a:xfrm>
            <a:off x="2153409" y="3394976"/>
            <a:ext cx="3142807" cy="454011"/>
          </a:xfrm>
          <a:prstGeom prst="line">
            <a:avLst/>
          </a:prstGeom>
          <a:ln w="127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2"/>
          </p:cNvCxnSpPr>
          <p:nvPr/>
        </p:nvCxnSpPr>
        <p:spPr>
          <a:xfrm>
            <a:off x="2153409" y="3394976"/>
            <a:ext cx="3142807" cy="792360"/>
          </a:xfrm>
          <a:prstGeom prst="line">
            <a:avLst/>
          </a:prstGeom>
          <a:ln w="127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Final Project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3112" y="2468899"/>
            <a:ext cx="13716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3112" y="1320512"/>
            <a:ext cx="13716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0725" y="2468899"/>
            <a:ext cx="13716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0725" y="1320512"/>
            <a:ext cx="13716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0725" y="3617286"/>
            <a:ext cx="13716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99" y="3617286"/>
            <a:ext cx="13716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3112" y="3617286"/>
            <a:ext cx="13716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00" y="2468899"/>
            <a:ext cx="13716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00" y="1320512"/>
            <a:ext cx="1371600" cy="914400"/>
          </a:xfrm>
          <a:prstGeom prst="rect">
            <a:avLst/>
          </a:prstGeom>
        </p:spPr>
      </p:pic>
      <p:sp>
        <p:nvSpPr>
          <p:cNvPr id="14" name="Flowchart: Connector 13"/>
          <p:cNvSpPr/>
          <p:nvPr/>
        </p:nvSpPr>
        <p:spPr>
          <a:xfrm>
            <a:off x="888040" y="2329046"/>
            <a:ext cx="45719" cy="45719"/>
          </a:xfrm>
          <a:prstGeom prst="flowChartConnector">
            <a:avLst/>
          </a:prstGeom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/>
          <p:cNvSpPr/>
          <p:nvPr/>
        </p:nvSpPr>
        <p:spPr>
          <a:xfrm>
            <a:off x="997577" y="2329045"/>
            <a:ext cx="45719" cy="45719"/>
          </a:xfrm>
          <a:prstGeom prst="flowChartConnector">
            <a:avLst/>
          </a:prstGeom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774935" y="2329044"/>
            <a:ext cx="45719" cy="45719"/>
          </a:xfrm>
          <a:prstGeom prst="flowChartConnector">
            <a:avLst/>
          </a:prstGeom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888040" y="3477432"/>
            <a:ext cx="45719" cy="45719"/>
          </a:xfrm>
          <a:prstGeom prst="flowChartConnector">
            <a:avLst/>
          </a:prstGeom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/>
          <p:cNvSpPr/>
          <p:nvPr/>
        </p:nvSpPr>
        <p:spPr>
          <a:xfrm>
            <a:off x="997577" y="3477431"/>
            <a:ext cx="45719" cy="45719"/>
          </a:xfrm>
          <a:prstGeom prst="flowChartConnector">
            <a:avLst/>
          </a:prstGeom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/>
          <p:cNvSpPr/>
          <p:nvPr/>
        </p:nvSpPr>
        <p:spPr>
          <a:xfrm>
            <a:off x="774935" y="3477430"/>
            <a:ext cx="45719" cy="45719"/>
          </a:xfrm>
          <a:prstGeom prst="flowChartConnector">
            <a:avLst/>
          </a:prstGeom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2302624" y="3477430"/>
            <a:ext cx="45719" cy="45719"/>
          </a:xfrm>
          <a:prstGeom prst="flowChartConnector">
            <a:avLst/>
          </a:prstGeom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/>
          <p:cNvSpPr/>
          <p:nvPr/>
        </p:nvSpPr>
        <p:spPr>
          <a:xfrm>
            <a:off x="2412161" y="3477429"/>
            <a:ext cx="45719" cy="45719"/>
          </a:xfrm>
          <a:prstGeom prst="flowChartConnector">
            <a:avLst/>
          </a:prstGeom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2189519" y="3477428"/>
            <a:ext cx="45719" cy="45719"/>
          </a:xfrm>
          <a:prstGeom prst="flowChartConnector">
            <a:avLst/>
          </a:prstGeom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Connector 22"/>
          <p:cNvSpPr/>
          <p:nvPr/>
        </p:nvSpPr>
        <p:spPr>
          <a:xfrm>
            <a:off x="2302624" y="2329041"/>
            <a:ext cx="45719" cy="45719"/>
          </a:xfrm>
          <a:prstGeom prst="flowChartConnector">
            <a:avLst/>
          </a:prstGeom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Connector 23"/>
          <p:cNvSpPr/>
          <p:nvPr/>
        </p:nvSpPr>
        <p:spPr>
          <a:xfrm>
            <a:off x="2412161" y="2329040"/>
            <a:ext cx="45719" cy="45719"/>
          </a:xfrm>
          <a:prstGeom prst="flowChartConnector">
            <a:avLst/>
          </a:prstGeom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/>
          <p:cNvSpPr/>
          <p:nvPr/>
        </p:nvSpPr>
        <p:spPr>
          <a:xfrm>
            <a:off x="2189519" y="2329039"/>
            <a:ext cx="45719" cy="45719"/>
          </a:xfrm>
          <a:prstGeom prst="flowChartConnector">
            <a:avLst/>
          </a:prstGeom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Connector 25"/>
          <p:cNvSpPr/>
          <p:nvPr/>
        </p:nvSpPr>
        <p:spPr>
          <a:xfrm>
            <a:off x="3707055" y="2329039"/>
            <a:ext cx="45719" cy="45719"/>
          </a:xfrm>
          <a:prstGeom prst="flowChartConnector">
            <a:avLst/>
          </a:prstGeom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Connector 26"/>
          <p:cNvSpPr/>
          <p:nvPr/>
        </p:nvSpPr>
        <p:spPr>
          <a:xfrm>
            <a:off x="3816592" y="2329038"/>
            <a:ext cx="45719" cy="45719"/>
          </a:xfrm>
          <a:prstGeom prst="flowChartConnector">
            <a:avLst/>
          </a:prstGeom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27"/>
          <p:cNvSpPr/>
          <p:nvPr/>
        </p:nvSpPr>
        <p:spPr>
          <a:xfrm>
            <a:off x="3593950" y="2329037"/>
            <a:ext cx="45719" cy="45719"/>
          </a:xfrm>
          <a:prstGeom prst="flowChartConnector">
            <a:avLst/>
          </a:prstGeom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Connector 28"/>
          <p:cNvSpPr/>
          <p:nvPr/>
        </p:nvSpPr>
        <p:spPr>
          <a:xfrm>
            <a:off x="3707055" y="3477428"/>
            <a:ext cx="45719" cy="45719"/>
          </a:xfrm>
          <a:prstGeom prst="flowChartConnector">
            <a:avLst/>
          </a:prstGeom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Connector 29"/>
          <p:cNvSpPr/>
          <p:nvPr/>
        </p:nvSpPr>
        <p:spPr>
          <a:xfrm>
            <a:off x="3816592" y="3477427"/>
            <a:ext cx="45719" cy="45719"/>
          </a:xfrm>
          <a:prstGeom prst="flowChartConnector">
            <a:avLst/>
          </a:prstGeom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onnector 30"/>
          <p:cNvSpPr/>
          <p:nvPr/>
        </p:nvSpPr>
        <p:spPr>
          <a:xfrm>
            <a:off x="3593950" y="3477426"/>
            <a:ext cx="45719" cy="45719"/>
          </a:xfrm>
          <a:prstGeom prst="flowChartConnector">
            <a:avLst/>
          </a:prstGeom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6100" y="1020465"/>
            <a:ext cx="3657600" cy="4023360"/>
          </a:xfrm>
          <a:prstGeom prst="rect">
            <a:avLst/>
          </a:prstGeom>
        </p:spPr>
      </p:pic>
      <p:sp>
        <p:nvSpPr>
          <p:cNvPr id="33" name="Shape 53"/>
          <p:cNvSpPr txBox="1">
            <a:spLocks noGrp="1"/>
          </p:cNvSpPr>
          <p:nvPr>
            <p:ph type="body" idx="1"/>
          </p:nvPr>
        </p:nvSpPr>
        <p:spPr>
          <a:xfrm>
            <a:off x="1957806" y="966412"/>
            <a:ext cx="722212" cy="33095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 sz="1400" dirty="0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</a:p>
          <a:p>
            <a:pPr lvl="0" algn="ctr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4" name="Shape 55"/>
          <p:cNvSpPr txBox="1">
            <a:spLocks/>
          </p:cNvSpPr>
          <p:nvPr/>
        </p:nvSpPr>
        <p:spPr>
          <a:xfrm>
            <a:off x="5517100" y="659756"/>
            <a:ext cx="2475600" cy="431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>
              <a:buClr>
                <a:schemeClr val="lt1"/>
              </a:buClr>
              <a:buSzPct val="100000"/>
            </a:pPr>
            <a:r>
              <a:rPr lang="en-US" dirty="0">
                <a:solidFill>
                  <a:srgbClr val="D9D9D9"/>
                </a:solidFill>
                <a:sym typeface="Trebuchet MS"/>
              </a:rPr>
              <a:t>Output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Final Project </a:t>
            </a:r>
            <a:r>
              <a:rPr lang="en" dirty="0" smtClean="0"/>
              <a:t>(3)</a:t>
            </a:r>
            <a:endParaRPr lang="en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9675" y="304922"/>
            <a:ext cx="2519424" cy="1828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2582" y="2232666"/>
            <a:ext cx="2773610" cy="2743200"/>
          </a:xfrm>
          <a:prstGeom prst="rect">
            <a:avLst/>
          </a:prstGeom>
        </p:spPr>
      </p:pic>
      <p:sp>
        <p:nvSpPr>
          <p:cNvPr id="37" name="Shape 79"/>
          <p:cNvSpPr txBox="1">
            <a:spLocks noGrp="1"/>
          </p:cNvSpPr>
          <p:nvPr>
            <p:ph type="body" idx="1"/>
          </p:nvPr>
        </p:nvSpPr>
        <p:spPr>
          <a:xfrm>
            <a:off x="457199" y="1219322"/>
            <a:ext cx="4589722" cy="26771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>
              <a:spcBef>
                <a:spcPts val="600"/>
              </a:spcBef>
              <a:buClr>
                <a:schemeClr val="dk1"/>
              </a:buClr>
              <a:buNone/>
            </a:pPr>
            <a:r>
              <a:rPr lang="en" sz="1400" dirty="0" smtClean="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Here are more of my results:</a:t>
            </a:r>
            <a:endParaRPr lang="en" sz="1400" dirty="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indent="-342900">
              <a:spcBef>
                <a:spcPts val="60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CCCCCC"/>
                </a:solidFill>
                <a:latin typeface="Arial"/>
                <a:ea typeface="Arial"/>
                <a:cs typeface="Arial"/>
                <a:hlinkClick r:id="rId5"/>
              </a:rPr>
              <a:t>Between Two Trees</a:t>
            </a:r>
            <a:r>
              <a:rPr lang="en" sz="1200" dirty="0">
                <a:solidFill>
                  <a:srgbClr val="CCCCCC"/>
                </a:solidFill>
                <a:latin typeface="Arial"/>
                <a:ea typeface="Arial"/>
                <a:cs typeface="Arial"/>
              </a:rPr>
              <a:t> (49 image </a:t>
            </a:r>
            <a:r>
              <a:rPr lang="en" sz="1200" dirty="0">
                <a:solidFill>
                  <a:srgbClr val="CCCCCC"/>
                </a:solidFill>
                <a:latin typeface="Arial"/>
                <a:ea typeface="Arial"/>
                <a:cs typeface="Arial"/>
              </a:rPr>
              <a:t>bokeh </a:t>
            </a:r>
            <a:r>
              <a:rPr lang="en" sz="1200" dirty="0">
                <a:solidFill>
                  <a:srgbClr val="CCCCCC"/>
                </a:solidFill>
                <a:latin typeface="Arial"/>
                <a:ea typeface="Arial"/>
                <a:cs typeface="Arial"/>
              </a:rPr>
              <a:t>panorama)</a:t>
            </a:r>
          </a:p>
          <a:p>
            <a:pPr marL="571500" indent="-342900">
              <a:spcBef>
                <a:spcPts val="60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CCCCCC"/>
                </a:solidFill>
                <a:latin typeface="Arial"/>
                <a:ea typeface="Arial"/>
                <a:cs typeface="Arial"/>
                <a:hlinkClick r:id="rId6"/>
              </a:rPr>
              <a:t>If a Guitar Falls in a Forest</a:t>
            </a:r>
            <a:r>
              <a:rPr lang="en" sz="1200" dirty="0">
                <a:solidFill>
                  <a:srgbClr val="CCCCCC"/>
                </a:solidFill>
                <a:latin typeface="Arial"/>
                <a:ea typeface="Arial"/>
                <a:cs typeface="Arial"/>
              </a:rPr>
              <a:t> (99 image </a:t>
            </a:r>
            <a:r>
              <a:rPr lang="en" sz="1200" dirty="0">
                <a:solidFill>
                  <a:srgbClr val="CCCCCC"/>
                </a:solidFill>
                <a:latin typeface="Arial"/>
                <a:ea typeface="Arial"/>
                <a:cs typeface="Arial"/>
              </a:rPr>
              <a:t>bokeh </a:t>
            </a:r>
            <a:r>
              <a:rPr lang="en" sz="1200" dirty="0">
                <a:solidFill>
                  <a:srgbClr val="CCCCCC"/>
                </a:solidFill>
                <a:latin typeface="Arial"/>
                <a:ea typeface="Arial"/>
                <a:cs typeface="Arial"/>
              </a:rPr>
              <a:t>panorama)</a:t>
            </a:r>
          </a:p>
          <a:p>
            <a:pPr marL="571500" indent="-342900">
              <a:spcBef>
                <a:spcPts val="60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CCCCCC"/>
                </a:solidFill>
                <a:latin typeface="Arial"/>
                <a:ea typeface="Arial"/>
                <a:cs typeface="Arial"/>
                <a:hlinkClick r:id="rId7"/>
              </a:rPr>
              <a:t>Cloudy Hat</a:t>
            </a:r>
            <a:r>
              <a:rPr lang="en" sz="1200" dirty="0">
                <a:solidFill>
                  <a:srgbClr val="CCCCCC"/>
                </a:solidFill>
                <a:latin typeface="Arial"/>
                <a:ea typeface="Arial"/>
                <a:cs typeface="Arial"/>
              </a:rPr>
              <a:t> (31 </a:t>
            </a:r>
            <a:r>
              <a:rPr lang="en" sz="1200" dirty="0">
                <a:solidFill>
                  <a:srgbClr val="CCCCCC"/>
                </a:solidFill>
                <a:latin typeface="Arial"/>
                <a:ea typeface="Arial"/>
                <a:cs typeface="Arial"/>
              </a:rPr>
              <a:t>image </a:t>
            </a:r>
            <a:r>
              <a:rPr lang="en" sz="1200" dirty="0">
                <a:solidFill>
                  <a:srgbClr val="CCCCCC"/>
                </a:solidFill>
                <a:latin typeface="Arial"/>
                <a:ea typeface="Arial"/>
                <a:cs typeface="Arial"/>
              </a:rPr>
              <a:t>bokeh </a:t>
            </a:r>
            <a:r>
              <a:rPr lang="en" sz="1200" dirty="0">
                <a:solidFill>
                  <a:srgbClr val="CCCCCC"/>
                </a:solidFill>
                <a:latin typeface="Arial"/>
                <a:ea typeface="Arial"/>
                <a:cs typeface="Arial"/>
              </a:rPr>
              <a:t>panorama)</a:t>
            </a:r>
          </a:p>
          <a:p>
            <a:pPr marL="571500" indent="-342900">
              <a:spcBef>
                <a:spcPts val="60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CCCCCC"/>
                </a:solidFill>
                <a:latin typeface="Arial"/>
                <a:ea typeface="Arial"/>
                <a:cs typeface="Arial"/>
                <a:hlinkClick r:id="rId8"/>
              </a:rPr>
              <a:t>Saw on Fence</a:t>
            </a:r>
            <a:r>
              <a:rPr lang="en" sz="1200" dirty="0">
                <a:solidFill>
                  <a:srgbClr val="CCCCCC"/>
                </a:solidFill>
                <a:latin typeface="Arial"/>
                <a:ea typeface="Arial"/>
                <a:cs typeface="Arial"/>
              </a:rPr>
              <a:t> (8 </a:t>
            </a:r>
            <a:r>
              <a:rPr lang="en" sz="1200" dirty="0">
                <a:solidFill>
                  <a:srgbClr val="CCCCCC"/>
                </a:solidFill>
                <a:latin typeface="Arial"/>
                <a:ea typeface="Arial"/>
                <a:cs typeface="Arial"/>
              </a:rPr>
              <a:t>image bokeh </a:t>
            </a:r>
            <a:r>
              <a:rPr lang="en" sz="1200" dirty="0">
                <a:solidFill>
                  <a:srgbClr val="CCCCCC"/>
                </a:solidFill>
                <a:latin typeface="Arial"/>
                <a:ea typeface="Arial"/>
                <a:cs typeface="Arial"/>
              </a:rPr>
              <a:t>panorama</a:t>
            </a:r>
            <a:r>
              <a:rPr lang="en" sz="1200" dirty="0" smtClean="0">
                <a:solidFill>
                  <a:srgbClr val="CCCCCC"/>
                </a:solidFill>
                <a:latin typeface="Arial"/>
                <a:ea typeface="Arial"/>
                <a:cs typeface="Arial"/>
              </a:rPr>
              <a:t>)</a:t>
            </a:r>
          </a:p>
          <a:p>
            <a:pPr marL="228600">
              <a:spcBef>
                <a:spcPts val="600"/>
              </a:spcBef>
              <a:buClr>
                <a:schemeClr val="dk1"/>
              </a:buClr>
              <a:buNone/>
            </a:pPr>
            <a:endParaRPr lang="en" sz="1200" dirty="0">
              <a:solidFill>
                <a:srgbClr val="CCCCCC"/>
              </a:solidFill>
              <a:latin typeface="Arial"/>
              <a:ea typeface="Arial"/>
              <a:cs typeface="Arial"/>
            </a:endParaRPr>
          </a:p>
          <a:p>
            <a:pPr marL="228600"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1400" dirty="0" smtClean="0">
                <a:solidFill>
                  <a:srgbClr val="CCCCCC"/>
                </a:solidFill>
                <a:latin typeface="Arial"/>
                <a:ea typeface="Arial"/>
                <a:cs typeface="Arial"/>
              </a:rPr>
              <a:t>Full </a:t>
            </a:r>
            <a:r>
              <a:rPr lang="en" sz="1400" dirty="0">
                <a:solidFill>
                  <a:srgbClr val="CCCCCC"/>
                </a:solidFill>
                <a:latin typeface="Arial"/>
                <a:ea typeface="Arial"/>
                <a:cs typeface="Arial"/>
              </a:rPr>
              <a:t>resolution cropped outputs:</a:t>
            </a:r>
          </a:p>
          <a:p>
            <a:pPr marL="571500" lvl="0" indent="-342900">
              <a:spcBef>
                <a:spcPts val="60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CCCCC"/>
                </a:solidFill>
                <a:latin typeface="Arial"/>
                <a:ea typeface="Arial"/>
                <a:cs typeface="Arial"/>
                <a:hlinkClick r:id="rId9"/>
              </a:rPr>
              <a:t>https://</a:t>
            </a:r>
            <a:r>
              <a:rPr lang="en-US" sz="1200" dirty="0">
                <a:solidFill>
                  <a:srgbClr val="CCCCCC"/>
                </a:solidFill>
                <a:latin typeface="Arial"/>
                <a:ea typeface="Arial"/>
                <a:cs typeface="Arial"/>
                <a:hlinkClick r:id="rId9"/>
              </a:rPr>
              <a:t>drive.google.com/folderview?id=0B-9-oKYR8vK2TUd0LVZhdkx2TDA&amp;usp=sharing</a:t>
            </a:r>
            <a:endParaRPr lang="en-US" sz="1200" dirty="0">
              <a:solidFill>
                <a:srgbClr val="CCCCCC"/>
              </a:solidFill>
              <a:latin typeface="Arial"/>
              <a:ea typeface="Arial"/>
              <a:cs typeface="Arial"/>
            </a:endParaRPr>
          </a:p>
          <a:p>
            <a:pPr marL="571500" lvl="0" indent="-342900">
              <a:spcBef>
                <a:spcPts val="600"/>
              </a:spcBef>
              <a:buClr>
                <a:schemeClr val="dk1"/>
              </a:buClr>
              <a:buFont typeface="Arial" panose="020B0604020202020204" pitchFamily="34" charset="0"/>
              <a:buChar char="•"/>
            </a:pPr>
            <a:endParaRPr lang="en" sz="1400" dirty="0">
              <a:solidFill>
                <a:srgbClr val="CCCCCC"/>
              </a:solidFill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56884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/>
              <a:t>Assignment #1: A Photograph is a Photograph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1063378"/>
            <a:ext cx="5486400" cy="30861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hape 82"/>
          <p:cNvSpPr txBox="1"/>
          <p:nvPr/>
        </p:nvSpPr>
        <p:spPr>
          <a:xfrm>
            <a:off x="402265" y="4149478"/>
            <a:ext cx="8339470" cy="6266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i="1" dirty="0" smtClean="0">
                <a:solidFill>
                  <a:srgbClr val="D9D9D9"/>
                </a:solidFill>
              </a:rPr>
              <a:t>“Deep Pursuit”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This photograph was shot off the coast of Isla Mujeres in Cancun, Mexico with a GoPro Hero3 camera</a:t>
            </a:r>
            <a:endParaRPr lang="en" dirty="0">
              <a:solidFill>
                <a:srgbClr val="D9D9D9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Assignment #2: Image I/O</a:t>
            </a:r>
          </a:p>
        </p:txBody>
      </p:sp>
      <p:sp>
        <p:nvSpPr>
          <p:cNvPr id="4" name="Shape 82"/>
          <p:cNvSpPr txBox="1"/>
          <p:nvPr/>
        </p:nvSpPr>
        <p:spPr>
          <a:xfrm>
            <a:off x="1037244" y="1059071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Input: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5" name="Shape 82"/>
          <p:cNvSpPr txBox="1"/>
          <p:nvPr/>
        </p:nvSpPr>
        <p:spPr>
          <a:xfrm>
            <a:off x="6111376" y="1059071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Output:</a:t>
            </a:r>
            <a:endParaRPr lang="en" dirty="0">
              <a:solidFill>
                <a:srgbClr val="D9D9D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72" y="1474757"/>
            <a:ext cx="2743200" cy="1714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72" y="3217863"/>
            <a:ext cx="2743200" cy="17145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094572262"/>
              </p:ext>
            </p:extLst>
          </p:nvPr>
        </p:nvGraphicFramePr>
        <p:xfrm>
          <a:off x="3033823" y="2920408"/>
          <a:ext cx="1296030" cy="510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0104" y="1746839"/>
            <a:ext cx="4572000" cy="2857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Assignment #3: Epsilon Photography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-234507" y="1343331"/>
            <a:ext cx="1050900" cy="22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-234507" y="2796284"/>
            <a:ext cx="1050900" cy="22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8276977" y="1343331"/>
            <a:ext cx="1050900" cy="22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8276977" y="2792550"/>
            <a:ext cx="1050900" cy="22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1491933" y="4156416"/>
            <a:ext cx="6160133" cy="802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>
                <a:solidFill>
                  <a:srgbClr val="CCCCCC"/>
                </a:solidFill>
              </a:rPr>
              <a:t>A quad of quads! </a:t>
            </a:r>
            <a:r>
              <a:rPr lang="en-US" dirty="0">
                <a:solidFill>
                  <a:srgbClr val="CCCCCC"/>
                </a:solidFill>
              </a:rPr>
              <a:t>This epsilon photograph captures a single quadcopter in motion. By overlaying 4 images of the quad in different positions in the three dimensional space, it appears as if there is a swarm! </a:t>
            </a:r>
            <a:endParaRPr lang="en" dirty="0">
              <a:solidFill>
                <a:srgbClr val="CCCCCC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200" y="1438887"/>
            <a:ext cx="18288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200" y="2866750"/>
            <a:ext cx="18288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370" y="2866750"/>
            <a:ext cx="18288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370" y="1438887"/>
            <a:ext cx="18288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199" y="1573350"/>
            <a:ext cx="3657600" cy="24384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Assignment #4: Gradients and Edges</a:t>
            </a:r>
          </a:p>
        </p:txBody>
      </p:sp>
      <p:sp>
        <p:nvSpPr>
          <p:cNvPr id="4" name="Shape 82"/>
          <p:cNvSpPr txBox="1"/>
          <p:nvPr/>
        </p:nvSpPr>
        <p:spPr>
          <a:xfrm>
            <a:off x="949969" y="1063378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Input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5" name="Shape 82"/>
          <p:cNvSpPr txBox="1"/>
          <p:nvPr/>
        </p:nvSpPr>
        <p:spPr>
          <a:xfrm>
            <a:off x="3501054" y="1063378"/>
            <a:ext cx="2141891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Black/White Gradient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(threshold=50)</a:t>
            </a:r>
          </a:p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6" name="Shape 82"/>
          <p:cNvSpPr txBox="1"/>
          <p:nvPr/>
        </p:nvSpPr>
        <p:spPr>
          <a:xfrm>
            <a:off x="6255327" y="1063378"/>
            <a:ext cx="2747947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Canny Edge Detection (thr1=900, thr2=3200, apSz=5)</a:t>
            </a:r>
          </a:p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rgbClr val="D9D9D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97" y="1715386"/>
            <a:ext cx="2743200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399" y="1715386"/>
            <a:ext cx="27432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7701" y="1715386"/>
            <a:ext cx="2743200" cy="27432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Assignment #5: Camera Obscura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5689812" y="1181846"/>
            <a:ext cx="1942799" cy="22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CCCCCC"/>
                </a:solidFill>
              </a:rPr>
              <a:t>Resulting Image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2457600" y="2652202"/>
            <a:ext cx="1942799" cy="22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CCCCCC"/>
                </a:solidFill>
              </a:rPr>
              <a:t>Setup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2031" y="1653497"/>
            <a:ext cx="3657600" cy="2445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3078914"/>
            <a:ext cx="228600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990" y="1468004"/>
            <a:ext cx="2286000" cy="1714500"/>
          </a:xfrm>
          <a:prstGeom prst="rect">
            <a:avLst/>
          </a:prstGeom>
        </p:spPr>
      </p:pic>
      <p:sp>
        <p:nvSpPr>
          <p:cNvPr id="13" name="Shape 119"/>
          <p:cNvSpPr txBox="1"/>
          <p:nvPr/>
        </p:nvSpPr>
        <p:spPr>
          <a:xfrm>
            <a:off x="715590" y="1041291"/>
            <a:ext cx="1942799" cy="22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CCCCCC"/>
                </a:solidFill>
              </a:rPr>
              <a:t>Scene</a:t>
            </a:r>
            <a:endParaRPr lang="en"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Assignment #6: Blending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143282"/>
            <a:ext cx="2133600" cy="1066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200" y="1143282"/>
            <a:ext cx="2133600" cy="106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0" y="1143282"/>
            <a:ext cx="2133600" cy="106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2608962"/>
            <a:ext cx="4572000" cy="2286000"/>
          </a:xfrm>
          <a:prstGeom prst="rect">
            <a:avLst/>
          </a:prstGeom>
        </p:spPr>
      </p:pic>
      <p:sp>
        <p:nvSpPr>
          <p:cNvPr id="8" name="Shape 82"/>
          <p:cNvSpPr txBox="1"/>
          <p:nvPr/>
        </p:nvSpPr>
        <p:spPr>
          <a:xfrm>
            <a:off x="959272" y="2201504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White Input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9" name="Shape 82"/>
          <p:cNvSpPr txBox="1"/>
          <p:nvPr/>
        </p:nvSpPr>
        <p:spPr>
          <a:xfrm>
            <a:off x="4007272" y="2210082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Mask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10" name="Shape 82"/>
          <p:cNvSpPr txBox="1"/>
          <p:nvPr/>
        </p:nvSpPr>
        <p:spPr>
          <a:xfrm>
            <a:off x="7055272" y="2201504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Black Input</a:t>
            </a:r>
          </a:p>
        </p:txBody>
      </p:sp>
      <p:sp>
        <p:nvSpPr>
          <p:cNvPr id="11" name="Shape 82"/>
          <p:cNvSpPr txBox="1"/>
          <p:nvPr/>
        </p:nvSpPr>
        <p:spPr>
          <a:xfrm>
            <a:off x="1156545" y="3074764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Blended Output</a:t>
            </a:r>
            <a:endParaRPr lang="en" dirty="0">
              <a:solidFill>
                <a:srgbClr val="D9D9D9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Assignment #7: Feature Detection</a:t>
            </a:r>
          </a:p>
        </p:txBody>
      </p:sp>
      <p:sp>
        <p:nvSpPr>
          <p:cNvPr id="4" name="Shape 82"/>
          <p:cNvSpPr txBox="1"/>
          <p:nvPr/>
        </p:nvSpPr>
        <p:spPr>
          <a:xfrm>
            <a:off x="535165" y="948431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Indoor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5" name="Shape 82"/>
          <p:cNvSpPr txBox="1"/>
          <p:nvPr/>
        </p:nvSpPr>
        <p:spPr>
          <a:xfrm>
            <a:off x="4661491" y="2977839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Far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6" name="Shape 82"/>
          <p:cNvSpPr txBox="1"/>
          <p:nvPr/>
        </p:nvSpPr>
        <p:spPr>
          <a:xfrm>
            <a:off x="596610" y="2977839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Outdoor</a:t>
            </a:r>
          </a:p>
        </p:txBody>
      </p:sp>
      <p:sp>
        <p:nvSpPr>
          <p:cNvPr id="7" name="Shape 82"/>
          <p:cNvSpPr txBox="1"/>
          <p:nvPr/>
        </p:nvSpPr>
        <p:spPr>
          <a:xfrm>
            <a:off x="4692884" y="942900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Rotation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21488" y="765544"/>
            <a:ext cx="36576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output_sample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085" y="1256918"/>
            <a:ext cx="3200400" cy="172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output_outdoo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085" y="3284491"/>
            <a:ext cx="3200400" cy="1723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output_rotate22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9457" y="1256918"/>
            <a:ext cx="3200400" cy="1720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output_scale_far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9457" y="3284491"/>
            <a:ext cx="3200400" cy="1720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Assignment #8: Panoramas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486" y="1469932"/>
            <a:ext cx="1567543" cy="10450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785" y="1472545"/>
            <a:ext cx="1567543" cy="10450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8084" y="1472545"/>
            <a:ext cx="1567543" cy="10450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688" y="2941010"/>
            <a:ext cx="8686800" cy="1451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7132" y="1472545"/>
            <a:ext cx="2108543" cy="1042416"/>
          </a:xfrm>
          <a:prstGeom prst="rect">
            <a:avLst/>
          </a:prstGeom>
        </p:spPr>
      </p:pic>
      <p:sp>
        <p:nvSpPr>
          <p:cNvPr id="9" name="Shape 82"/>
          <p:cNvSpPr txBox="1"/>
          <p:nvPr/>
        </p:nvSpPr>
        <p:spPr>
          <a:xfrm>
            <a:off x="2848830" y="1134347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Inputs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10" name="Shape 82"/>
          <p:cNvSpPr txBox="1"/>
          <p:nvPr/>
        </p:nvSpPr>
        <p:spPr>
          <a:xfrm>
            <a:off x="5966383" y="1134347"/>
            <a:ext cx="2069804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Stitched Panorama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11" name="Shape 82"/>
          <p:cNvSpPr txBox="1"/>
          <p:nvPr/>
        </p:nvSpPr>
        <p:spPr>
          <a:xfrm>
            <a:off x="7088" y="2612698"/>
            <a:ext cx="1924548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Cropped Panorama</a:t>
            </a:r>
            <a:endParaRPr lang="en" dirty="0">
              <a:solidFill>
                <a:srgbClr val="D9D9D9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439">
      <a:dk1>
        <a:srgbClr val="000000"/>
      </a:dk1>
      <a:lt1>
        <a:srgbClr val="FFFFFF"/>
      </a:lt1>
      <a:dk2>
        <a:srgbClr val="5C6E95"/>
      </a:dk2>
      <a:lt2>
        <a:srgbClr val="ACB4C2"/>
      </a:lt2>
      <a:accent1>
        <a:srgbClr val="667E50"/>
      </a:accent1>
      <a:accent2>
        <a:srgbClr val="CFBF73"/>
      </a:accent2>
      <a:accent3>
        <a:srgbClr val="8C7C82"/>
      </a:accent3>
      <a:accent4>
        <a:srgbClr val="9ABF87"/>
      </a:accent4>
      <a:accent5>
        <a:srgbClr val="CF9462"/>
      </a:accent5>
      <a:accent6>
        <a:srgbClr val="A25642"/>
      </a:accent6>
      <a:hlink>
        <a:srgbClr val="5173A5"/>
      </a:hlink>
      <a:folHlink>
        <a:srgbClr val="6872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399</Words>
  <Application>Microsoft Office PowerPoint</Application>
  <PresentationFormat>On-screen Show (16:9)</PresentationFormat>
  <Paragraphs>83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Courier New</vt:lpstr>
      <vt:lpstr>Trebuchet MS</vt:lpstr>
      <vt:lpstr>Wingdings</vt:lpstr>
      <vt:lpstr>Custom Theme</vt:lpstr>
      <vt:lpstr>Georgia Tech's  Computational Photography Class  Portfolio</vt:lpstr>
      <vt:lpstr>Assignment #1: A Photograph is a Photograph</vt:lpstr>
      <vt:lpstr>Assignment #2: Image I/O</vt:lpstr>
      <vt:lpstr>Assignment #3: Epsilon Photography</vt:lpstr>
      <vt:lpstr>Assignment #4: Gradients and Edges</vt:lpstr>
      <vt:lpstr>Assignment #5: Camera Obscura</vt:lpstr>
      <vt:lpstr>Assignment #6: Blending</vt:lpstr>
      <vt:lpstr>Assignment #7: Feature Detection</vt:lpstr>
      <vt:lpstr>Assignment #8: Panoramas</vt:lpstr>
      <vt:lpstr>Assignment #9: HDR</vt:lpstr>
      <vt:lpstr>Assignment #10: Pictures of Space (1)</vt:lpstr>
      <vt:lpstr>Assignment #10: Pictures of Space (2)</vt:lpstr>
      <vt:lpstr>Assignment #11: Video Textures</vt:lpstr>
      <vt:lpstr>Final Project</vt:lpstr>
      <vt:lpstr>Final Project (2)</vt:lpstr>
      <vt:lpstr>Final Project (3)</vt:lpstr>
      <vt:lpstr>Thank you.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Georgia Tech's  Computational Photography Class  Portfolio</dc:title>
  <cp:lastModifiedBy>Hieu</cp:lastModifiedBy>
  <cp:revision>40</cp:revision>
  <dcterms:modified xsi:type="dcterms:W3CDTF">2015-12-03T23:52:37Z</dcterms:modified>
</cp:coreProperties>
</file>